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58" r:id="rId5"/>
    <p:sldMasterId id="2147483661" r:id="rId6"/>
    <p:sldMasterId id="2147483664" r:id="rId7"/>
    <p:sldMasterId id="2147483667" r:id="rId8"/>
    <p:sldMasterId id="2147483670" r:id="rId9"/>
  </p:sldMasterIdLst>
  <p:notesMasterIdLst>
    <p:notesMasterId r:id="rId17"/>
  </p:notesMasterIdLst>
  <p:handoutMasterIdLst>
    <p:handoutMasterId r:id="rId18"/>
  </p:handoutMasterIdLst>
  <p:sldIdLst>
    <p:sldId id="366" r:id="rId10"/>
    <p:sldId id="367" r:id="rId11"/>
    <p:sldId id="359" r:id="rId12"/>
    <p:sldId id="361" r:id="rId13"/>
    <p:sldId id="360" r:id="rId14"/>
    <p:sldId id="362" r:id="rId15"/>
    <p:sldId id="363" r:id="rId16"/>
  </p:sldIdLst>
  <p:sldSz cx="9144000" cy="6858000" type="screen4x3"/>
  <p:notesSz cx="6731000" cy="98679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v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00A0E4"/>
    <a:srgbClr val="141760"/>
    <a:srgbClr val="00AFE6"/>
    <a:srgbClr val="B9E5FB"/>
    <a:srgbClr val="663300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rednji slog 2 – poudarek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rednji slog 2 – poudarek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73" autoAdjust="0"/>
  </p:normalViewPr>
  <p:slideViewPr>
    <p:cSldViewPr>
      <p:cViewPr varScale="1">
        <p:scale>
          <a:sx n="112" d="100"/>
          <a:sy n="112" d="100"/>
        </p:scale>
        <p:origin x="-560" y="-120"/>
      </p:cViewPr>
      <p:guideLst>
        <p:guide orient="horz" pos="2160"/>
        <p:guide orient="horz" pos="473"/>
        <p:guide orient="horz" pos="3975"/>
        <p:guide pos="2880"/>
        <p:guide pos="406"/>
        <p:guide pos="53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6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drazume:Documents:IPv6:CPE-IPV6%20suppo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111835824826"/>
          <c:y val="0.042863121515262"/>
          <c:w val="0.828053441592909"/>
          <c:h val="0.747429450899522"/>
        </c:manualLayout>
      </c:layout>
      <c:lineChart>
        <c:grouping val="standar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Število CPE naprav ki podpirajo IPv6 v [%]</c:v>
                </c:pt>
              </c:strCache>
            </c:strRef>
          </c:tx>
          <c:marker>
            <c:symbol val="none"/>
          </c:marker>
          <c:cat>
            <c:numRef>
              <c:f>Sheet1!$B$2:$B$8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15.0</c:v>
                </c:pt>
                <c:pt idx="4">
                  <c:v>30.0</c:v>
                </c:pt>
                <c:pt idx="5">
                  <c:v>65.0</c:v>
                </c:pt>
                <c:pt idx="6">
                  <c:v>85.0</c:v>
                </c:pt>
              </c:numCache>
            </c:numRef>
          </c:val>
          <c:smooth val="0"/>
        </c:ser>
        <c:ser>
          <c:idx val="0"/>
          <c:order val="1"/>
          <c:marker>
            <c:symbol val="none"/>
          </c:marker>
          <c:cat>
            <c:numRef>
              <c:f>Sheet1!$B$2:$B$8</c:f>
              <c:numCache>
                <c:formatCode>General</c:formatCode>
                <c:ptCount val="7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</c:numCache>
            </c:numRef>
          </c:cat>
          <c:val>
            <c:numRef>
              <c:f>Sheet1!$C$1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107126664"/>
        <c:axId val="2107089208"/>
      </c:lineChart>
      <c:catAx>
        <c:axId val="2107126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Leto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107089208"/>
        <c:crosses val="autoZero"/>
        <c:auto val="1"/>
        <c:lblAlgn val="ctr"/>
        <c:lblOffset val="100"/>
        <c:noMultiLvlLbl val="0"/>
      </c:catAx>
      <c:valAx>
        <c:axId val="21070892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GB" sz="1400" b="0" i="0" u="none" strike="noStrike" baseline="0" noProof="0" dirty="0" smtClean="0">
                    <a:effectLst/>
                  </a:rPr>
                  <a:t>Number of CPE devices supporting IPv6 in [%]</a:t>
                </a:r>
                <a:r>
                  <a:rPr lang="en-GB" sz="1400" b="1" i="0" u="none" strike="noStrike" baseline="0" noProof="0" dirty="0" smtClean="0"/>
                  <a:t> </a:t>
                </a:r>
                <a:endParaRPr lang="en-GB" sz="1400" noProof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07126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77A8E-6C7C-5D46-82FD-C2E2CFE877CE}" type="datetimeFigureOut">
              <a:rPr lang="en-US" smtClean="0"/>
              <a:t>8. 06. 15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3175" y="937260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8CEA4-87E7-8443-A958-0E78F7F6C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19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12676" y="0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B27E4B0-81F9-4FC2-9F08-FA4DF1D6DA82}" type="datetimeFigureOut">
              <a:rPr lang="sl-SI"/>
              <a:pPr>
                <a:defRPr/>
              </a:pPr>
              <a:t>8. 06. 15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3100" y="4687253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2792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2676" y="9372792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9810F8-604E-45DE-9AF4-58482ACEB4C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7469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810F8-604E-45DE-9AF4-58482ACEB4CC}" type="slidenum">
              <a:rPr lang="sl-SI" smtClean="0"/>
              <a:pPr>
                <a:defRPr/>
              </a:pPr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711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810F8-604E-45DE-9AF4-58482ACEB4CC}" type="slidenum">
              <a:rPr lang="sl-SI" smtClean="0"/>
              <a:pPr>
                <a:defRPr/>
              </a:pPr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202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810F8-604E-45DE-9AF4-58482ACEB4CC}" type="slidenum">
              <a:rPr lang="sl-SI" smtClean="0"/>
              <a:pPr>
                <a:defRPr/>
              </a:pPr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54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810F8-604E-45DE-9AF4-58482ACEB4CC}" type="slidenum">
              <a:rPr lang="sl-SI" smtClean="0"/>
              <a:pPr>
                <a:defRPr/>
              </a:pPr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898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810F8-604E-45DE-9AF4-58482ACEB4CC}" type="slidenum">
              <a:rPr lang="sl-SI" smtClean="0"/>
              <a:pPr>
                <a:defRPr/>
              </a:pPr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582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6113" y="3717032"/>
            <a:ext cx="7886700" cy="2593281"/>
          </a:xfrm>
        </p:spPr>
        <p:txBody>
          <a:bodyPr anchor="b"/>
          <a:lstStyle>
            <a:lvl1pPr>
              <a:lnSpc>
                <a:spcPts val="6400"/>
              </a:lnSpc>
              <a:defRPr sz="64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sl-SI" noProof="0" dirty="0" smtClean="0"/>
              <a:t>Click to edit Master title style 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3071813"/>
            <a:ext cx="7886699" cy="501650"/>
          </a:xfrm>
        </p:spPr>
        <p:txBody>
          <a:bodyPr/>
          <a:lstStyle>
            <a:lvl1pPr marL="0" indent="0">
              <a:buFontTx/>
              <a:buNone/>
              <a:defRPr sz="3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sl-SI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3573016"/>
            <a:ext cx="7886699" cy="50165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sl-SI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525" y="2442097"/>
            <a:ext cx="7896225" cy="108012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97158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ravenas</a:t>
            </a:r>
          </a:p>
        </p:txBody>
      </p:sp>
    </p:spTree>
    <p:extLst>
      <p:ext uri="{BB962C8B-B14F-4D97-AF65-F5344CB8AC3E}">
        <p14:creationId xmlns:p14="http://schemas.microsoft.com/office/powerpoint/2010/main" val="3848789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3573016"/>
            <a:ext cx="7886699" cy="50165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sl-SI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525" y="2442097"/>
            <a:ext cx="7896225" cy="108012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393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ravenas</a:t>
            </a:r>
          </a:p>
        </p:txBody>
      </p:sp>
    </p:spTree>
    <p:extLst>
      <p:ext uri="{BB962C8B-B14F-4D97-AF65-F5344CB8AC3E}">
        <p14:creationId xmlns:p14="http://schemas.microsoft.com/office/powerpoint/2010/main" val="70790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3573016"/>
            <a:ext cx="7886699" cy="50165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sl-SI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525" y="2442097"/>
            <a:ext cx="7896225" cy="108012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6170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ravenas</a:t>
            </a:r>
          </a:p>
        </p:txBody>
      </p:sp>
    </p:spTree>
    <p:extLst>
      <p:ext uri="{BB962C8B-B14F-4D97-AF65-F5344CB8AC3E}">
        <p14:creationId xmlns:p14="http://schemas.microsoft.com/office/powerpoint/2010/main" val="35388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46113" y="3717032"/>
            <a:ext cx="7886700" cy="2593281"/>
          </a:xfrm>
        </p:spPr>
        <p:txBody>
          <a:bodyPr anchor="b"/>
          <a:lstStyle>
            <a:lvl1pPr>
              <a:lnSpc>
                <a:spcPts val="6400"/>
              </a:lnSpc>
              <a:defRPr sz="6400" smtClean="0">
                <a:solidFill>
                  <a:schemeClr val="tx2"/>
                </a:solidFill>
              </a:defRPr>
            </a:lvl1pPr>
          </a:lstStyle>
          <a:p>
            <a:pPr lvl="0"/>
            <a:r>
              <a:rPr lang="sl-SI" noProof="0" dirty="0" smtClean="0"/>
              <a:t>Click to edit Master title style 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3071813"/>
            <a:ext cx="7886699" cy="501650"/>
          </a:xfrm>
        </p:spPr>
        <p:txBody>
          <a:bodyPr/>
          <a:lstStyle>
            <a:lvl1pPr marL="0" indent="0">
              <a:buFontTx/>
              <a:buNone/>
              <a:defRPr sz="3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sl-S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055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AFE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ravenas</a:t>
            </a:r>
          </a:p>
        </p:txBody>
      </p:sp>
    </p:spTree>
    <p:extLst>
      <p:ext uri="{BB962C8B-B14F-4D97-AF65-F5344CB8AC3E}">
        <p14:creationId xmlns:p14="http://schemas.microsoft.com/office/powerpoint/2010/main" val="2943673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 hasCustomPrompt="1"/>
          </p:nvPr>
        </p:nvSpPr>
        <p:spPr>
          <a:xfrm>
            <a:off x="644524" y="1498575"/>
            <a:ext cx="3883025" cy="4811738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4679950" y="1498575"/>
            <a:ext cx="3860800" cy="4811738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24283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525" y="750888"/>
            <a:ext cx="7896226" cy="666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44524" y="1535113"/>
            <a:ext cx="3852863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644524" y="2358571"/>
            <a:ext cx="3852863" cy="3951742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95725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 hasCustomPrompt="1"/>
          </p:nvPr>
        </p:nvSpPr>
        <p:spPr>
          <a:xfrm>
            <a:off x="4645025" y="2349131"/>
            <a:ext cx="3895725" cy="3951288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3182637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AFE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ravenas</a:t>
            </a:r>
          </a:p>
        </p:txBody>
      </p:sp>
    </p:spTree>
    <p:extLst>
      <p:ext uri="{BB962C8B-B14F-4D97-AF65-F5344CB8AC3E}">
        <p14:creationId xmlns:p14="http://schemas.microsoft.com/office/powerpoint/2010/main" val="2325853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0900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59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524" y="5949279"/>
            <a:ext cx="7896225" cy="361033"/>
          </a:xfrm>
        </p:spPr>
        <p:txBody>
          <a:bodyPr anchor="b"/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44525" y="750887"/>
            <a:ext cx="7896225" cy="505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l-S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860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 hasCustomPrompt="1"/>
          </p:nvPr>
        </p:nvSpPr>
        <p:spPr>
          <a:xfrm>
            <a:off x="644524" y="1498575"/>
            <a:ext cx="3883025" cy="4811738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4679950" y="1498575"/>
            <a:ext cx="3860800" cy="4811738"/>
          </a:xfrm>
        </p:spPr>
        <p:txBody>
          <a:bodyPr/>
          <a:lstStyle>
            <a:lvl1pPr>
              <a:defRPr sz="2800"/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29371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525" y="750888"/>
            <a:ext cx="7896226" cy="666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44524" y="1535113"/>
            <a:ext cx="3852863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 hasCustomPrompt="1"/>
          </p:nvPr>
        </p:nvSpPr>
        <p:spPr>
          <a:xfrm>
            <a:off x="644524" y="2358571"/>
            <a:ext cx="3852863" cy="3951742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3895725" cy="639762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 hasCustomPrompt="1"/>
          </p:nvPr>
        </p:nvSpPr>
        <p:spPr>
          <a:xfrm>
            <a:off x="4645025" y="2349131"/>
            <a:ext cx="3895725" cy="3951288"/>
          </a:xfrm>
        </p:spPr>
        <p:txBody>
          <a:bodyPr/>
          <a:lstStyle>
            <a:lvl1pPr>
              <a:defRPr sz="20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08630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448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5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4524" y="5949279"/>
            <a:ext cx="7896225" cy="361033"/>
          </a:xfrm>
        </p:spPr>
        <p:txBody>
          <a:bodyPr anchor="b"/>
          <a:lstStyle>
            <a:lvl1pPr algn="ctr"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644525" y="750887"/>
            <a:ext cx="7896225" cy="50543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sl-S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51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46113" y="3573016"/>
            <a:ext cx="7886699" cy="50165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sl-SI" noProof="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525" y="2442097"/>
            <a:ext cx="7896225" cy="1080120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6867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sl-SI" dirty="0" smtClean="0"/>
              <a:t>Kliknite, če želite urediti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ravenas</a:t>
            </a:r>
          </a:p>
        </p:txBody>
      </p:sp>
    </p:spTree>
    <p:extLst>
      <p:ext uri="{BB962C8B-B14F-4D97-AF65-F5344CB8AC3E}">
        <p14:creationId xmlns:p14="http://schemas.microsoft.com/office/powerpoint/2010/main" val="226348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6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525" y="6503988"/>
            <a:ext cx="7896225" cy="0"/>
          </a:xfrm>
          <a:prstGeom prst="line">
            <a:avLst/>
          </a:prstGeom>
          <a:noFill/>
          <a:ln w="12700">
            <a:solidFill>
              <a:srgbClr val="1417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84213" y="6523038"/>
            <a:ext cx="38877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4C786B8D-E25B-4131-874F-8773A57FD2EF}" type="slidenum">
              <a:rPr lang="sl-SI" sz="900" i="0" smtClean="0">
                <a:solidFill>
                  <a:srgbClr val="141760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sl-SI" sz="900" i="0" dirty="0" smtClean="0">
                <a:solidFill>
                  <a:srgbClr val="141760"/>
                </a:solidFill>
              </a:rPr>
              <a:t>  |  </a:t>
            </a:r>
            <a:r>
              <a:rPr lang="sl-SI" sz="900" i="0" dirty="0" smtClean="0">
                <a:solidFill>
                  <a:srgbClr val="141760"/>
                </a:solidFill>
              </a:rPr>
              <a:t>Telekom Slovenije </a:t>
            </a:r>
            <a:r>
              <a:rPr lang="en-GB" sz="900" dirty="0" smtClean="0"/>
              <a:t>IPv6 Testing for End Users </a:t>
            </a:r>
            <a:endParaRPr lang="sl-SI" sz="900" i="0" dirty="0">
              <a:solidFill>
                <a:srgbClr val="14176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741363"/>
            <a:ext cx="7896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627188"/>
            <a:ext cx="7896225" cy="46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AFE6"/>
          </a:solidFill>
          <a:latin typeface="+mn-lt"/>
          <a:ea typeface="+mn-ea"/>
          <a:cs typeface="+mn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350838" indent="-1682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530225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165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525" y="6503988"/>
            <a:ext cx="7896225" cy="0"/>
          </a:xfrm>
          <a:prstGeom prst="line">
            <a:avLst/>
          </a:prstGeom>
          <a:noFill/>
          <a:ln w="12700">
            <a:solidFill>
              <a:srgbClr val="1417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6113" y="6523038"/>
            <a:ext cx="38877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4C786B8D-E25B-4131-874F-8773A57FD2EF}" type="slidenum">
              <a:rPr lang="sl-SI" sz="900" i="0" smtClean="0">
                <a:solidFill>
                  <a:srgbClr val="141760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sl-SI" sz="900" i="0" dirty="0" smtClean="0">
                <a:solidFill>
                  <a:srgbClr val="141760"/>
                </a:solidFill>
              </a:rPr>
              <a:t>  |  </a:t>
            </a:r>
            <a:r>
              <a:rPr lang="sl-SI" sz="900" dirty="0" smtClean="0"/>
              <a:t>Upravljanje s podatkovnim prometom v mobilnih omrežjih</a:t>
            </a:r>
            <a:endParaRPr lang="sl-SI" sz="900" i="0" dirty="0">
              <a:solidFill>
                <a:srgbClr val="14176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741363"/>
            <a:ext cx="7896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627188"/>
            <a:ext cx="7896225" cy="46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996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AFE6"/>
          </a:solidFill>
          <a:latin typeface="+mn-lt"/>
          <a:ea typeface="+mn-ea"/>
          <a:cs typeface="+mn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350838" indent="-1682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530225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165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525" y="6503988"/>
            <a:ext cx="7896225" cy="0"/>
          </a:xfrm>
          <a:prstGeom prst="line">
            <a:avLst/>
          </a:prstGeom>
          <a:noFill/>
          <a:ln w="12700">
            <a:solidFill>
              <a:srgbClr val="1417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6113" y="6523038"/>
            <a:ext cx="38877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4C786B8D-E25B-4131-874F-8773A57FD2EF}" type="slidenum">
              <a:rPr lang="sl-SI" sz="900" i="0" smtClean="0">
                <a:solidFill>
                  <a:srgbClr val="141760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sl-SI" sz="900" i="0" dirty="0" smtClean="0">
                <a:solidFill>
                  <a:srgbClr val="141760"/>
                </a:solidFill>
              </a:rPr>
              <a:t>  |  </a:t>
            </a:r>
            <a:r>
              <a:rPr lang="sl-SI" sz="900" dirty="0" smtClean="0"/>
              <a:t>Upravljanje s podatkovnim prometom v mobilnih omrežjih</a:t>
            </a:r>
            <a:endParaRPr lang="sl-SI" sz="900" i="0" dirty="0">
              <a:solidFill>
                <a:srgbClr val="14176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741363"/>
            <a:ext cx="7896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627188"/>
            <a:ext cx="7896225" cy="46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081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AFE6"/>
          </a:solidFill>
          <a:latin typeface="+mn-lt"/>
          <a:ea typeface="+mn-ea"/>
          <a:cs typeface="+mn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350838" indent="-1682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530225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165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525" y="6503988"/>
            <a:ext cx="7896225" cy="0"/>
          </a:xfrm>
          <a:prstGeom prst="line">
            <a:avLst/>
          </a:prstGeom>
          <a:noFill/>
          <a:ln w="12700">
            <a:solidFill>
              <a:srgbClr val="1417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6113" y="6523038"/>
            <a:ext cx="38877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4C786B8D-E25B-4131-874F-8773A57FD2EF}" type="slidenum">
              <a:rPr lang="sl-SI" sz="900" i="0" smtClean="0">
                <a:solidFill>
                  <a:srgbClr val="141760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sl-SI" sz="900" i="0" dirty="0" smtClean="0">
                <a:solidFill>
                  <a:srgbClr val="141760"/>
                </a:solidFill>
              </a:rPr>
              <a:t>  |  </a:t>
            </a:r>
            <a:r>
              <a:rPr lang="sl-SI" sz="900" dirty="0" smtClean="0"/>
              <a:t>Upravljanje s podatkovnim prometom v mobilnih omrežjih</a:t>
            </a:r>
            <a:endParaRPr lang="sl-SI" sz="900" i="0" dirty="0">
              <a:solidFill>
                <a:srgbClr val="14176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741363"/>
            <a:ext cx="7896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627188"/>
            <a:ext cx="7896225" cy="46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894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AFE6"/>
          </a:solidFill>
          <a:latin typeface="+mn-lt"/>
          <a:ea typeface="+mn-ea"/>
          <a:cs typeface="+mn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350838" indent="-1682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530225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165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525" y="6503988"/>
            <a:ext cx="7896225" cy="0"/>
          </a:xfrm>
          <a:prstGeom prst="line">
            <a:avLst/>
          </a:prstGeom>
          <a:noFill/>
          <a:ln w="12700">
            <a:solidFill>
              <a:srgbClr val="1417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6113" y="6523038"/>
            <a:ext cx="38877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4C786B8D-E25B-4131-874F-8773A57FD2EF}" type="slidenum">
              <a:rPr lang="sl-SI" sz="900" i="0" smtClean="0">
                <a:solidFill>
                  <a:srgbClr val="141760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sl-SI" sz="900" i="0" dirty="0" smtClean="0">
                <a:solidFill>
                  <a:srgbClr val="141760"/>
                </a:solidFill>
              </a:rPr>
              <a:t>  |  </a:t>
            </a:r>
            <a:r>
              <a:rPr lang="sl-SI" sz="900" dirty="0" smtClean="0"/>
              <a:t>Upravljanje s podatkovnim prometom v mobilnih omrežjih</a:t>
            </a:r>
            <a:endParaRPr lang="sl-SI" sz="900" i="0" dirty="0">
              <a:solidFill>
                <a:srgbClr val="14176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741363"/>
            <a:ext cx="7896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627188"/>
            <a:ext cx="7896225" cy="46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43669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AFE6"/>
          </a:solidFill>
          <a:latin typeface="+mn-lt"/>
          <a:ea typeface="+mn-ea"/>
          <a:cs typeface="+mn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350838" indent="-1682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530225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165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644525" y="6503988"/>
            <a:ext cx="7896225" cy="0"/>
          </a:xfrm>
          <a:prstGeom prst="line">
            <a:avLst/>
          </a:prstGeom>
          <a:noFill/>
          <a:ln w="12700">
            <a:solidFill>
              <a:srgbClr val="14176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l-SI">
              <a:solidFill>
                <a:srgbClr val="14176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46113" y="6523038"/>
            <a:ext cx="38877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fld id="{4C786B8D-E25B-4131-874F-8773A57FD2EF}" type="slidenum">
              <a:rPr lang="sl-SI" sz="900" smtClean="0">
                <a:solidFill>
                  <a:srgbClr val="141760"/>
                </a:solidFill>
              </a:rPr>
              <a:pPr>
                <a:spcBef>
                  <a:spcPct val="50000"/>
                </a:spcBef>
              </a:pPr>
              <a:t>‹#›</a:t>
            </a:fld>
            <a:r>
              <a:rPr lang="sl-SI" sz="900" dirty="0" smtClean="0">
                <a:solidFill>
                  <a:srgbClr val="141760"/>
                </a:solidFill>
              </a:rPr>
              <a:t>  |  Naslov prezentacije, Avtor</a:t>
            </a:r>
            <a:endParaRPr lang="sl-SI" sz="900" dirty="0">
              <a:solidFill>
                <a:srgbClr val="14176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525" y="741363"/>
            <a:ext cx="78962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dirty="0" smtClean="0"/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525" y="1627188"/>
            <a:ext cx="7896225" cy="468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dirty="0" smtClean="0"/>
              <a:t>Click to edit Master text styles</a:t>
            </a:r>
          </a:p>
          <a:p>
            <a:pPr lvl="1"/>
            <a:r>
              <a:rPr lang="sl-SI" dirty="0" smtClean="0"/>
              <a:t>Second level</a:t>
            </a:r>
          </a:p>
          <a:p>
            <a:pPr lvl="2"/>
            <a:r>
              <a:rPr lang="sl-SI" dirty="0" smtClean="0"/>
              <a:t>Third level</a:t>
            </a:r>
          </a:p>
          <a:p>
            <a:pPr lvl="3"/>
            <a:r>
              <a:rPr lang="sl-SI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7829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AFE6"/>
          </a:solidFill>
          <a:latin typeface="+mn-lt"/>
          <a:ea typeface="+mn-ea"/>
          <a:cs typeface="+mn-cs"/>
        </a:defRPr>
      </a:lvl1pPr>
      <a:lvl2pPr marL="180975"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n-lt"/>
        </a:defRPr>
      </a:lvl2pPr>
      <a:lvl3pPr marL="350838" indent="-1682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530225" indent="-1651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165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1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6112" y="3717032"/>
            <a:ext cx="8102352" cy="2593281"/>
          </a:xfrm>
        </p:spPr>
        <p:txBody>
          <a:bodyPr/>
          <a:lstStyle/>
          <a:p>
            <a:r>
              <a:rPr lang="en-GB" sz="5200" dirty="0" smtClean="0"/>
              <a:t>IPv6 </a:t>
            </a:r>
            <a:r>
              <a:rPr lang="en-GB" sz="5200" dirty="0" smtClean="0"/>
              <a:t>Testing for End Users </a:t>
            </a:r>
            <a:r>
              <a:rPr lang="en-GB" sz="5200" dirty="0" smtClean="0"/>
              <a:t/>
            </a:r>
            <a:br>
              <a:rPr lang="en-GB" sz="5200" dirty="0" smtClean="0"/>
            </a:br>
            <a:r>
              <a:rPr lang="en-GB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Experience, Results, Outlook</a:t>
            </a:r>
            <a:r>
              <a:rPr lang="sl-SI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GB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endParaRPr lang="en-GB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Primož </a:t>
            </a:r>
            <a:r>
              <a:rPr lang="sl-SI" dirty="0"/>
              <a:t>Dražumerič</a:t>
            </a:r>
          </a:p>
        </p:txBody>
      </p:sp>
    </p:spTree>
    <p:extLst>
      <p:ext uri="{BB962C8B-B14F-4D97-AF65-F5344CB8AC3E}">
        <p14:creationId xmlns:p14="http://schemas.microsoft.com/office/powerpoint/2010/main" val="340080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44525" y="741363"/>
            <a:ext cx="7896225" cy="639762"/>
          </a:xfrm>
        </p:spPr>
        <p:txBody>
          <a:bodyPr/>
          <a:lstStyle/>
          <a:p>
            <a:r>
              <a:rPr lang="en-GB" dirty="0" smtClean="0"/>
              <a:t>Telekom Slovenije IPv6 fixed network facts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644525" y="1627188"/>
            <a:ext cx="7896225" cy="468213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300" dirty="0"/>
              <a:t>TS IP/MPLS network has been fully IPv6 capable since 2010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Most of our portals have been Dual-Stack enabled since 2010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BRAS-</a:t>
            </a:r>
            <a:r>
              <a:rPr lang="en-US" sz="2300" dirty="0" err="1"/>
              <a:t>es</a:t>
            </a:r>
            <a:r>
              <a:rPr lang="en-US" sz="2300" dirty="0"/>
              <a:t> inside TS network have been fully IPv6 capable since 2013</a:t>
            </a:r>
          </a:p>
          <a:p>
            <a:pPr>
              <a:spcAft>
                <a:spcPts val="600"/>
              </a:spcAft>
            </a:pPr>
            <a:r>
              <a:rPr lang="en-US" sz="2300" dirty="0"/>
              <a:t>TS has been offering IPv6 services for business customers since 2011</a:t>
            </a:r>
          </a:p>
          <a:p>
            <a:r>
              <a:rPr lang="en-US" sz="2300" dirty="0"/>
              <a:t>TS started offering IPv6 services for residential customers in </a:t>
            </a:r>
            <a:r>
              <a:rPr lang="en-US" sz="2300" dirty="0" smtClean="0"/>
              <a:t>2014</a:t>
            </a:r>
            <a:endParaRPr lang="sl-SI" sz="2300" dirty="0" smtClean="0"/>
          </a:p>
        </p:txBody>
      </p:sp>
    </p:spTree>
    <p:extLst>
      <p:ext uri="{BB962C8B-B14F-4D97-AF65-F5344CB8AC3E}">
        <p14:creationId xmlns:p14="http://schemas.microsoft.com/office/powerpoint/2010/main" val="4081363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technical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1627188"/>
            <a:ext cx="7896225" cy="1441772"/>
          </a:xfrm>
        </p:spPr>
        <p:txBody>
          <a:bodyPr/>
          <a:lstStyle/>
          <a:p>
            <a:r>
              <a:rPr lang="en-GB" dirty="0" smtClean="0"/>
              <a:t>A decision was made to </a:t>
            </a:r>
            <a:r>
              <a:rPr lang="en-GB" dirty="0"/>
              <a:t>support IPv6 services as dual-stack on all services</a:t>
            </a:r>
            <a:r>
              <a:rPr lang="sl-SI" dirty="0"/>
              <a:t> </a:t>
            </a:r>
            <a:endParaRPr lang="sl-SI" dirty="0" smtClean="0"/>
          </a:p>
          <a:p>
            <a:r>
              <a:rPr lang="en-GB" dirty="0"/>
              <a:t>IPv6 service can be enabled via customer care </a:t>
            </a:r>
            <a:r>
              <a:rPr lang="en-GB" dirty="0" smtClean="0"/>
              <a:t>portal</a:t>
            </a:r>
          </a:p>
        </p:txBody>
      </p:sp>
      <p:pic>
        <p:nvPicPr>
          <p:cNvPr id="4" name="Picture 3" descr="Širokopasovno_razmerje_-_Moj_Telekom_-_Telekom_Slovenij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56992"/>
            <a:ext cx="7884368" cy="29514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2852936"/>
            <a:ext cx="316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AFE6"/>
                </a:solidFill>
                <a:latin typeface="+mn-lt"/>
              </a:rPr>
              <a:t>https://</a:t>
            </a:r>
            <a:r>
              <a:rPr lang="en-GB" sz="2400" dirty="0" err="1" smtClean="0">
                <a:solidFill>
                  <a:srgbClr val="00AFE6"/>
                </a:solidFill>
                <a:latin typeface="+mn-lt"/>
              </a:rPr>
              <a:t>moj.telekom.si</a:t>
            </a:r>
            <a:endParaRPr lang="en-GB" sz="2400" dirty="0">
              <a:solidFill>
                <a:srgbClr val="00AFE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5816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Telekom Slovenije IPv6 in numbers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7896225" cy="2521892"/>
          </a:xfrm>
        </p:spPr>
        <p:txBody>
          <a:bodyPr/>
          <a:lstStyle/>
          <a:p>
            <a:r>
              <a:rPr lang="en-GB" dirty="0" smtClean="0"/>
              <a:t>In the last year over 600 customers decided to activate Dual-Stack Ipv6 services in the residential network</a:t>
            </a:r>
          </a:p>
          <a:p>
            <a:r>
              <a:rPr lang="en-GB" dirty="0" smtClean="0"/>
              <a:t>Over 100 business customers were connected over IPv6 connections.</a:t>
            </a:r>
          </a:p>
          <a:p>
            <a:r>
              <a:rPr lang="en-GB" dirty="0" smtClean="0"/>
              <a:t>Residential Dual-Stack customers are currently generating around 100Mbps of traffic in peak</a:t>
            </a:r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 descr="Macintosh HD:private:var:folders:dt:_yy4rwsj5776m52s21nl_tbm0000gn:T:com.skitch.skitch:DMD715F15DA-8033-48C2-89A1-03DF7D86CD2F:Telekom_Si_Network_Monito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424847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Nadzor_NAGI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96" y="3861048"/>
            <a:ext cx="3629852" cy="228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6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Telekom Slovenije plans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896225" cy="23058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dirty="0"/>
              <a:t>In July </a:t>
            </a:r>
            <a:r>
              <a:rPr lang="en-GB" dirty="0" smtClean="0"/>
              <a:t>TS expects </a:t>
            </a:r>
            <a:r>
              <a:rPr lang="en-GB" dirty="0"/>
              <a:t>to offer all our new customers Dual-Stack enabled by default at the time of service activation. </a:t>
            </a:r>
            <a:endParaRPr lang="en-GB" dirty="0" smtClean="0"/>
          </a:p>
          <a:p>
            <a:r>
              <a:rPr lang="en-GB" dirty="0" smtClean="0"/>
              <a:t>TS engineers are </a:t>
            </a:r>
            <a:r>
              <a:rPr lang="en-GB" dirty="0"/>
              <a:t>working hard with CPE vendors to enable IPv6 support on as many </a:t>
            </a:r>
            <a:r>
              <a:rPr lang="en-GB" dirty="0" smtClean="0"/>
              <a:t>CPE</a:t>
            </a:r>
            <a:r>
              <a:rPr lang="sl-SI" dirty="0" smtClean="0"/>
              <a:t>‘s</a:t>
            </a:r>
            <a:r>
              <a:rPr lang="en-GB" dirty="0" smtClean="0"/>
              <a:t> </a:t>
            </a:r>
            <a:r>
              <a:rPr lang="en-GB" dirty="0"/>
              <a:t>as possible by the hardware capabilities</a:t>
            </a:r>
            <a:r>
              <a:rPr lang="sl-SI" dirty="0"/>
              <a:t> </a:t>
            </a:r>
            <a:endParaRPr lang="sv-SE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154069"/>
              </p:ext>
            </p:extLst>
          </p:nvPr>
        </p:nvGraphicFramePr>
        <p:xfrm>
          <a:off x="683568" y="3717032"/>
          <a:ext cx="7776864" cy="2641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456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</a:t>
            </a:r>
            <a:r>
              <a:rPr lang="en-GB" dirty="0"/>
              <a:t>with IPv6 network implementation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525" y="2924944"/>
            <a:ext cx="7896225" cy="936104"/>
          </a:xfrm>
        </p:spPr>
        <p:txBody>
          <a:bodyPr/>
          <a:lstStyle/>
          <a:p>
            <a:r>
              <a:rPr lang="en-GB" dirty="0" smtClean="0"/>
              <a:t>We did not encounter</a:t>
            </a:r>
            <a:r>
              <a:rPr lang="sl-SI" dirty="0" smtClean="0"/>
              <a:t> </a:t>
            </a:r>
            <a:r>
              <a:rPr lang="en-GB" dirty="0" smtClean="0"/>
              <a:t>any major problems while offering Dual Stack services.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807048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_TS">
  <a:themeElements>
    <a:clrScheme name="TS">
      <a:dk1>
        <a:srgbClr val="141760"/>
      </a:dk1>
      <a:lt1>
        <a:srgbClr val="FFFFFF"/>
      </a:lt1>
      <a:dk2>
        <a:srgbClr val="141760"/>
      </a:dk2>
      <a:lt2>
        <a:srgbClr val="B4B4B4"/>
      </a:lt2>
      <a:accent1>
        <a:srgbClr val="D9D9D9"/>
      </a:accent1>
      <a:accent2>
        <a:srgbClr val="7FD7F4"/>
      </a:accent2>
      <a:accent3>
        <a:srgbClr val="B4B4B4"/>
      </a:accent3>
      <a:accent4>
        <a:srgbClr val="00AFE6"/>
      </a:accent4>
      <a:accent5>
        <a:srgbClr val="969696"/>
      </a:accent5>
      <a:accent6>
        <a:srgbClr val="141760"/>
      </a:accent6>
      <a:hlink>
        <a:srgbClr val="D7D7D7"/>
      </a:hlink>
      <a:folHlink>
        <a:srgbClr val="1417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D7D7D7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C3C3C3"/>
        </a:accent6>
        <a:hlink>
          <a:srgbClr val="D7D7D7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ezentacija_TS">
  <a:themeElements>
    <a:clrScheme name="TS barve">
      <a:dk1>
        <a:srgbClr val="141760"/>
      </a:dk1>
      <a:lt1>
        <a:srgbClr val="FFFFFF"/>
      </a:lt1>
      <a:dk2>
        <a:srgbClr val="141760"/>
      </a:dk2>
      <a:lt2>
        <a:srgbClr val="B4B4B4"/>
      </a:lt2>
      <a:accent1>
        <a:srgbClr val="D9D9D9"/>
      </a:accent1>
      <a:accent2>
        <a:srgbClr val="80D0F2"/>
      </a:accent2>
      <a:accent3>
        <a:srgbClr val="B4B4B4"/>
      </a:accent3>
      <a:accent4>
        <a:srgbClr val="00A0E4"/>
      </a:accent4>
      <a:accent5>
        <a:srgbClr val="969696"/>
      </a:accent5>
      <a:accent6>
        <a:srgbClr val="141760"/>
      </a:accent6>
      <a:hlink>
        <a:srgbClr val="D7D7D7"/>
      </a:hlink>
      <a:folHlink>
        <a:srgbClr val="1417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D7D7D7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C3C3C3"/>
        </a:accent6>
        <a:hlink>
          <a:srgbClr val="D7D7D7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zentacija_TS">
  <a:themeElements>
    <a:clrScheme name="TS barve">
      <a:dk1>
        <a:srgbClr val="141760"/>
      </a:dk1>
      <a:lt1>
        <a:srgbClr val="FFFFFF"/>
      </a:lt1>
      <a:dk2>
        <a:srgbClr val="141760"/>
      </a:dk2>
      <a:lt2>
        <a:srgbClr val="B4B4B4"/>
      </a:lt2>
      <a:accent1>
        <a:srgbClr val="D9D9D9"/>
      </a:accent1>
      <a:accent2>
        <a:srgbClr val="80D0F2"/>
      </a:accent2>
      <a:accent3>
        <a:srgbClr val="B4B4B4"/>
      </a:accent3>
      <a:accent4>
        <a:srgbClr val="00A0E4"/>
      </a:accent4>
      <a:accent5>
        <a:srgbClr val="969696"/>
      </a:accent5>
      <a:accent6>
        <a:srgbClr val="141760"/>
      </a:accent6>
      <a:hlink>
        <a:srgbClr val="D7D7D7"/>
      </a:hlink>
      <a:folHlink>
        <a:srgbClr val="1417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D7D7D7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C3C3C3"/>
        </a:accent6>
        <a:hlink>
          <a:srgbClr val="D7D7D7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zentacija_TS">
  <a:themeElements>
    <a:clrScheme name="TS barve">
      <a:dk1>
        <a:srgbClr val="141760"/>
      </a:dk1>
      <a:lt1>
        <a:srgbClr val="FFFFFF"/>
      </a:lt1>
      <a:dk2>
        <a:srgbClr val="141760"/>
      </a:dk2>
      <a:lt2>
        <a:srgbClr val="B4B4B4"/>
      </a:lt2>
      <a:accent1>
        <a:srgbClr val="D9D9D9"/>
      </a:accent1>
      <a:accent2>
        <a:srgbClr val="80D0F2"/>
      </a:accent2>
      <a:accent3>
        <a:srgbClr val="B4B4B4"/>
      </a:accent3>
      <a:accent4>
        <a:srgbClr val="00A0E4"/>
      </a:accent4>
      <a:accent5>
        <a:srgbClr val="969696"/>
      </a:accent5>
      <a:accent6>
        <a:srgbClr val="141760"/>
      </a:accent6>
      <a:hlink>
        <a:srgbClr val="D7D7D7"/>
      </a:hlink>
      <a:folHlink>
        <a:srgbClr val="1417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D7D7D7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C3C3C3"/>
        </a:accent6>
        <a:hlink>
          <a:srgbClr val="D7D7D7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rezentacija_TS">
  <a:themeElements>
    <a:clrScheme name="TS barve">
      <a:dk1>
        <a:srgbClr val="141760"/>
      </a:dk1>
      <a:lt1>
        <a:srgbClr val="FFFFFF"/>
      </a:lt1>
      <a:dk2>
        <a:srgbClr val="141760"/>
      </a:dk2>
      <a:lt2>
        <a:srgbClr val="B4B4B4"/>
      </a:lt2>
      <a:accent1>
        <a:srgbClr val="D9D9D9"/>
      </a:accent1>
      <a:accent2>
        <a:srgbClr val="80D0F2"/>
      </a:accent2>
      <a:accent3>
        <a:srgbClr val="B4B4B4"/>
      </a:accent3>
      <a:accent4>
        <a:srgbClr val="00A0E4"/>
      </a:accent4>
      <a:accent5>
        <a:srgbClr val="969696"/>
      </a:accent5>
      <a:accent6>
        <a:srgbClr val="141760"/>
      </a:accent6>
      <a:hlink>
        <a:srgbClr val="D7D7D7"/>
      </a:hlink>
      <a:folHlink>
        <a:srgbClr val="1417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D7D7D7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C3C3C3"/>
        </a:accent6>
        <a:hlink>
          <a:srgbClr val="D7D7D7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rezentacija_TS">
  <a:themeElements>
    <a:clrScheme name="TS">
      <a:dk1>
        <a:srgbClr val="141760"/>
      </a:dk1>
      <a:lt1>
        <a:srgbClr val="FFFFFF"/>
      </a:lt1>
      <a:dk2>
        <a:srgbClr val="141760"/>
      </a:dk2>
      <a:lt2>
        <a:srgbClr val="B4B4B4"/>
      </a:lt2>
      <a:accent1>
        <a:srgbClr val="D9D9D9"/>
      </a:accent1>
      <a:accent2>
        <a:srgbClr val="7FD7F4"/>
      </a:accent2>
      <a:accent3>
        <a:srgbClr val="B4B4B4"/>
      </a:accent3>
      <a:accent4>
        <a:srgbClr val="00AFE6"/>
      </a:accent4>
      <a:accent5>
        <a:srgbClr val="969696"/>
      </a:accent5>
      <a:accent6>
        <a:srgbClr val="141760"/>
      </a:accent6>
      <a:hlink>
        <a:srgbClr val="D7D7D7"/>
      </a:hlink>
      <a:folHlink>
        <a:srgbClr val="14176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2D2D8A"/>
        </a:accent6>
        <a:hlink>
          <a:srgbClr val="009999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B4B4B4"/>
        </a:lt2>
        <a:accent1>
          <a:srgbClr val="00A0E4"/>
        </a:accent1>
        <a:accent2>
          <a:srgbClr val="D7D7D7"/>
        </a:accent2>
        <a:accent3>
          <a:srgbClr val="FFFFFF"/>
        </a:accent3>
        <a:accent4>
          <a:srgbClr val="000000"/>
        </a:accent4>
        <a:accent5>
          <a:srgbClr val="AACDEF"/>
        </a:accent5>
        <a:accent6>
          <a:srgbClr val="C3C3C3"/>
        </a:accent6>
        <a:hlink>
          <a:srgbClr val="D7D7D7"/>
        </a:hlink>
        <a:folHlink>
          <a:srgbClr val="00A0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F65AB3FC3E944CAAEEFFCD183CD591" ma:contentTypeVersion="1" ma:contentTypeDescription="Ustvari nov dokument." ma:contentTypeScope="" ma:versionID="8e0c1f4db1e58da20bad42b8430a4e4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6bb20e18feb4ead9c515b53cdcd3ab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Razporejanje začetnega datuma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Razporejanje končnega datuma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BC9EE-1CEE-4D2A-B93C-B22404EDBD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D98F56-56D3-4413-B1A7-DEE0B21088E3}">
  <ds:schemaRefs>
    <ds:schemaRef ds:uri="http://schemas.microsoft.com/office/infopath/2007/PartnerControls"/>
    <ds:schemaRef ds:uri="http://purl.org/dc/dcmitype/"/>
    <ds:schemaRef ds:uri="http://purl.org/dc/terms/"/>
    <ds:schemaRef ds:uri="http://purl.org/dc/elements/1.1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A79F35-F7AA-4D81-9840-633EFB4497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Prezentacija_TS</Template>
  <TotalTime>0</TotalTime>
  <Words>234</Words>
  <Application>Microsoft Macintosh PowerPoint</Application>
  <PresentationFormat>On-screen Show (4:3)</PresentationFormat>
  <Paragraphs>29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Prezentacija_TS</vt:lpstr>
      <vt:lpstr>1_Prezentacija_TS</vt:lpstr>
      <vt:lpstr>2_Prezentacija_TS</vt:lpstr>
      <vt:lpstr>3_Prezentacija_TS</vt:lpstr>
      <vt:lpstr>4_Prezentacija_TS</vt:lpstr>
      <vt:lpstr>5_Prezentacija_TS</vt:lpstr>
      <vt:lpstr>PowerPoint Presentation</vt:lpstr>
      <vt:lpstr>IPv6 Testing for End Users  Experience, Results, Outlook,… </vt:lpstr>
      <vt:lpstr>Telekom Slovenije IPv6 fixed network facts</vt:lpstr>
      <vt:lpstr>IPv6 technical solutions</vt:lpstr>
      <vt:lpstr>Telekom Slovenije IPv6 in numbers</vt:lpstr>
      <vt:lpstr>Telekom Slovenije plans</vt:lpstr>
      <vt:lpstr>Problems with IPv6 network implementation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2013-11-26T08:03:00Z</dcterms:created>
  <dcterms:modified xsi:type="dcterms:W3CDTF">2015-06-08T08:47:00Z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0x010100D4F65AB3FC3E944CAAEEFFCD183CD591</vt:lpwstr>
  </property>
</Properties>
</file>